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9" r:id="rId8"/>
    <p:sldId id="261" r:id="rId9"/>
    <p:sldId id="262" r:id="rId10"/>
    <p:sldId id="263" r:id="rId11"/>
    <p:sldId id="264" r:id="rId12"/>
    <p:sldId id="265" r:id="rId13"/>
    <p:sldId id="266" r:id="rId14"/>
    <p:sldId id="267" r:id="rId15"/>
    <p:sldId id="276" r:id="rId16"/>
    <p:sldId id="273" r:id="rId17"/>
    <p:sldId id="270" r:id="rId18"/>
    <p:sldId id="268" r:id="rId19"/>
    <p:sldId id="271" r:id="rId20"/>
    <p:sldId id="272" r:id="rId21"/>
    <p:sldId id="275" r:id="rId22"/>
    <p:sldId id="277"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jpeg"/><Relationship Id="rId7" Type="http://schemas.openxmlformats.org/officeDocument/2006/relationships/image" Target="../media/image31.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B558A9F-D5D7-45F6-9FBF-50BAB6478AD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7777C3-CCE2-40EF-B113-B1DCE509F1F8}">
      <dgm:prSet/>
      <dgm:spPr/>
      <dgm:t>
        <a:bodyPr/>
        <a:lstStyle/>
        <a:p>
          <a:r>
            <a:rPr lang="en-US"/>
            <a:t>Data Set used : Amazon Product review data. Arts, Crafts &amp; Sewing</a:t>
          </a:r>
        </a:p>
      </dgm:t>
    </dgm:pt>
    <dgm:pt modelId="{262578DB-026E-4F1E-80F6-543A68129ECD}" cxnId="{0036A1B8-05C6-4C3B-9FA3-ED3FB8E6F700}" type="parTrans">
      <dgm:prSet/>
      <dgm:spPr/>
      <dgm:t>
        <a:bodyPr/>
        <a:lstStyle/>
        <a:p>
          <a:endParaRPr lang="en-US"/>
        </a:p>
      </dgm:t>
    </dgm:pt>
    <dgm:pt modelId="{C8BAB2D0-15AB-4D7D-B955-D9D4E93162F3}" cxnId="{0036A1B8-05C6-4C3B-9FA3-ED3FB8E6F700}" type="sibTrans">
      <dgm:prSet/>
      <dgm:spPr/>
      <dgm:t>
        <a:bodyPr/>
        <a:lstStyle/>
        <a:p>
          <a:endParaRPr lang="en-US"/>
        </a:p>
      </dgm:t>
    </dgm:pt>
    <dgm:pt modelId="{22BE6E5C-7BF7-4D85-8242-8B4E0E593AAB}">
      <dgm:prSet/>
      <dgm:spPr/>
      <dgm:t>
        <a:bodyPr/>
        <a:lstStyle/>
        <a:p>
          <a:r>
            <a:rPr lang="en-US"/>
            <a:t>Tool Used : Google Colab</a:t>
          </a:r>
        </a:p>
      </dgm:t>
    </dgm:pt>
    <dgm:pt modelId="{F45C066E-A19F-4A11-BB63-B02B106B8AAD}" cxnId="{0AFAFD52-F366-4A59-A7FF-DB662FB8FD90}" type="parTrans">
      <dgm:prSet/>
      <dgm:spPr/>
      <dgm:t>
        <a:bodyPr/>
        <a:lstStyle/>
        <a:p>
          <a:endParaRPr lang="en-US"/>
        </a:p>
      </dgm:t>
    </dgm:pt>
    <dgm:pt modelId="{7E356593-BFE9-4EA2-A539-4C9F6C1A20FC}" cxnId="{0AFAFD52-F366-4A59-A7FF-DB662FB8FD90}" type="sibTrans">
      <dgm:prSet/>
      <dgm:spPr/>
      <dgm:t>
        <a:bodyPr/>
        <a:lstStyle/>
        <a:p>
          <a:endParaRPr lang="en-US"/>
        </a:p>
      </dgm:t>
    </dgm:pt>
    <dgm:pt modelId="{6FE088E0-FB92-4313-9969-743BC5322B6B}">
      <dgm:prSet/>
      <dgm:spPr/>
      <dgm:t>
        <a:bodyPr/>
        <a:lstStyle/>
        <a:p>
          <a:r>
            <a:rPr lang="en-US" dirty="0"/>
            <a:t>Topic : </a:t>
          </a:r>
          <a:r>
            <a:rPr lang="en-US" b="1" dirty="0"/>
            <a:t>Sentiment analysis </a:t>
          </a:r>
          <a:r>
            <a:rPr lang="en-US" dirty="0"/>
            <a:t>studies the subjective information in an expression, that is, the opinions, appraisals, emotions, or attitudes towards a topic, person or entity. Expressions can be classified as positive, negative, or neutral. </a:t>
          </a:r>
          <a:r>
            <a:rPr lang="en-US" b="1" dirty="0"/>
            <a:t>For example: </a:t>
          </a:r>
          <a:r>
            <a:rPr lang="en-US" dirty="0"/>
            <a:t>“I really like the new design of your website!” → Positive</a:t>
          </a:r>
        </a:p>
      </dgm:t>
    </dgm:pt>
    <dgm:pt modelId="{78F28F6A-079D-4A29-BC7F-E0E9A0A7BCBE}" cxnId="{B7299B82-55F9-4615-A902-759A18A644BA}" type="parTrans">
      <dgm:prSet/>
      <dgm:spPr/>
      <dgm:t>
        <a:bodyPr/>
        <a:lstStyle/>
        <a:p>
          <a:endParaRPr lang="en-US"/>
        </a:p>
      </dgm:t>
    </dgm:pt>
    <dgm:pt modelId="{5184E11E-DDCC-4E0B-A95E-C84F0C333BB0}" cxnId="{B7299B82-55F9-4615-A902-759A18A644BA}" type="sibTrans">
      <dgm:prSet/>
      <dgm:spPr/>
      <dgm:t>
        <a:bodyPr/>
        <a:lstStyle/>
        <a:p>
          <a:endParaRPr lang="en-US"/>
        </a:p>
      </dgm:t>
    </dgm:pt>
    <dgm:pt modelId="{7D3A38F4-AA9C-4E93-976C-6A6243D319FF}">
      <dgm:prSet/>
      <dgm:spPr/>
      <dgm:t>
        <a:bodyPr/>
        <a:lstStyle/>
        <a:p>
          <a:r>
            <a:rPr lang="en-US" dirty="0"/>
            <a:t>Here we are doing a sentimental analysis on Amazon reviews meta data(Arts, Crafts and Sewing Dataset). </a:t>
          </a:r>
        </a:p>
      </dgm:t>
    </dgm:pt>
    <dgm:pt modelId="{3380FBD8-CF19-4845-829E-6769DC9C1A6F}" cxnId="{BB4A8DFF-B688-4862-A548-46ED60FE0E96}" type="parTrans">
      <dgm:prSet/>
      <dgm:spPr/>
      <dgm:t>
        <a:bodyPr/>
        <a:lstStyle/>
        <a:p>
          <a:endParaRPr lang="en-US"/>
        </a:p>
      </dgm:t>
    </dgm:pt>
    <dgm:pt modelId="{9CDBF234-E6F2-4748-88C2-59D0276B19CC}" cxnId="{BB4A8DFF-B688-4862-A548-46ED60FE0E96}" type="sibTrans">
      <dgm:prSet/>
      <dgm:spPr/>
      <dgm:t>
        <a:bodyPr/>
        <a:lstStyle/>
        <a:p>
          <a:endParaRPr lang="en-US"/>
        </a:p>
      </dgm:t>
    </dgm:pt>
    <dgm:pt modelId="{F3AB7463-6434-478B-830F-C1615F87E29C}" type="pres">
      <dgm:prSet presAssocID="{9B558A9F-D5D7-45F6-9FBF-50BAB6478ADE}" presName="root" presStyleCnt="0">
        <dgm:presLayoutVars>
          <dgm:dir/>
          <dgm:resizeHandles val="exact"/>
        </dgm:presLayoutVars>
      </dgm:prSet>
      <dgm:spPr/>
    </dgm:pt>
    <dgm:pt modelId="{CBA179DE-8352-41FE-AE8D-CE096C6A6094}" type="pres">
      <dgm:prSet presAssocID="{9B558A9F-D5D7-45F6-9FBF-50BAB6478ADE}" presName="container" presStyleCnt="0">
        <dgm:presLayoutVars>
          <dgm:dir/>
          <dgm:resizeHandles val="exact"/>
        </dgm:presLayoutVars>
      </dgm:prSet>
      <dgm:spPr/>
    </dgm:pt>
    <dgm:pt modelId="{DE08F34C-1C8C-4E7A-B261-10825019F520}" type="pres">
      <dgm:prSet presAssocID="{217777C3-CCE2-40EF-B113-B1DCE509F1F8}" presName="compNode" presStyleCnt="0"/>
      <dgm:spPr/>
    </dgm:pt>
    <dgm:pt modelId="{D2112DD7-5428-4A07-9201-886A975222BA}" type="pres">
      <dgm:prSet presAssocID="{217777C3-CCE2-40EF-B113-B1DCE509F1F8}" presName="iconBgRect" presStyleLbl="bgShp" presStyleIdx="0" presStyleCnt="4"/>
      <dgm:spPr/>
    </dgm:pt>
    <dgm:pt modelId="{C9C5E6C5-94C8-4B76-BD2A-7A513BAD9DC7}" type="pres">
      <dgm:prSet presAssocID="{217777C3-CCE2-40EF-B113-B1DCE509F1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pt>
    <dgm:pt modelId="{F2F45A2A-BFD9-43C0-8526-0C691453C518}" type="pres">
      <dgm:prSet presAssocID="{217777C3-CCE2-40EF-B113-B1DCE509F1F8}" presName="spaceRect" presStyleCnt="0"/>
      <dgm:spPr/>
    </dgm:pt>
    <dgm:pt modelId="{EB4C9C6D-D3AA-4A8C-82BC-9946878B5604}" type="pres">
      <dgm:prSet presAssocID="{217777C3-CCE2-40EF-B113-B1DCE509F1F8}" presName="textRect" presStyleLbl="revTx" presStyleIdx="0" presStyleCnt="4">
        <dgm:presLayoutVars>
          <dgm:chMax val="1"/>
          <dgm:chPref val="1"/>
        </dgm:presLayoutVars>
      </dgm:prSet>
      <dgm:spPr/>
    </dgm:pt>
    <dgm:pt modelId="{02BFF318-9B7A-424E-9133-B792A6714195}" type="pres">
      <dgm:prSet presAssocID="{C8BAB2D0-15AB-4D7D-B955-D9D4E93162F3}" presName="sibTrans" presStyleLbl="sibTrans2D1" presStyleIdx="0" presStyleCnt="0"/>
      <dgm:spPr/>
    </dgm:pt>
    <dgm:pt modelId="{45F92461-C911-4BB7-BE36-EC19598F9F29}" type="pres">
      <dgm:prSet presAssocID="{22BE6E5C-7BF7-4D85-8242-8B4E0E593AAB}" presName="compNode" presStyleCnt="0"/>
      <dgm:spPr/>
    </dgm:pt>
    <dgm:pt modelId="{8161C3A5-CE19-4230-AF68-F286B237D377}" type="pres">
      <dgm:prSet presAssocID="{22BE6E5C-7BF7-4D85-8242-8B4E0E593AAB}" presName="iconBgRect" presStyleLbl="bgShp" presStyleIdx="1" presStyleCnt="4"/>
      <dgm:spPr/>
    </dgm:pt>
    <dgm:pt modelId="{7B1B5C1D-3129-4866-A7E1-76351511CB83}" type="pres">
      <dgm:prSet presAssocID="{22BE6E5C-7BF7-4D85-8242-8B4E0E593AAB}"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pt>
    <dgm:pt modelId="{9C709409-6D31-4DE6-9732-CAAD40984C63}" type="pres">
      <dgm:prSet presAssocID="{22BE6E5C-7BF7-4D85-8242-8B4E0E593AAB}" presName="spaceRect" presStyleCnt="0"/>
      <dgm:spPr/>
    </dgm:pt>
    <dgm:pt modelId="{882DFEDF-2AAE-4B78-B9B9-7E822FE57FEC}" type="pres">
      <dgm:prSet presAssocID="{22BE6E5C-7BF7-4D85-8242-8B4E0E593AAB}" presName="textRect" presStyleLbl="revTx" presStyleIdx="1" presStyleCnt="4">
        <dgm:presLayoutVars>
          <dgm:chMax val="1"/>
          <dgm:chPref val="1"/>
        </dgm:presLayoutVars>
      </dgm:prSet>
      <dgm:spPr/>
    </dgm:pt>
    <dgm:pt modelId="{7D7A87E4-B514-4B24-B2AB-2930D37AFDC9}" type="pres">
      <dgm:prSet presAssocID="{7E356593-BFE9-4EA2-A539-4C9F6C1A20FC}" presName="sibTrans" presStyleLbl="sibTrans2D1" presStyleIdx="0" presStyleCnt="0"/>
      <dgm:spPr/>
    </dgm:pt>
    <dgm:pt modelId="{913B14C4-063D-430C-88A2-F127240E1000}" type="pres">
      <dgm:prSet presAssocID="{6FE088E0-FB92-4313-9969-743BC5322B6B}" presName="compNode" presStyleCnt="0"/>
      <dgm:spPr/>
    </dgm:pt>
    <dgm:pt modelId="{78D0A91B-DB30-4E1D-B9BE-3C90CC571F95}" type="pres">
      <dgm:prSet presAssocID="{6FE088E0-FB92-4313-9969-743BC5322B6B}" presName="iconBgRect" presStyleLbl="bgShp" presStyleIdx="2" presStyleCnt="4"/>
      <dgm:spPr/>
    </dgm:pt>
    <dgm:pt modelId="{B1035643-EB20-4FE2-BA00-0F1FB03B020F}" type="pres">
      <dgm:prSet presAssocID="{6FE088E0-FB92-4313-9969-743BC5322B6B}"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pt>
    <dgm:pt modelId="{3AA46644-4DF5-4A79-B551-0E1A05BBADFD}" type="pres">
      <dgm:prSet presAssocID="{6FE088E0-FB92-4313-9969-743BC5322B6B}" presName="spaceRect" presStyleCnt="0"/>
      <dgm:spPr/>
    </dgm:pt>
    <dgm:pt modelId="{4C392159-4B9E-4BA6-A809-5C8C8ACD8104}" type="pres">
      <dgm:prSet presAssocID="{6FE088E0-FB92-4313-9969-743BC5322B6B}" presName="textRect" presStyleLbl="revTx" presStyleIdx="2" presStyleCnt="4" custScaleY="161234">
        <dgm:presLayoutVars>
          <dgm:chMax val="1"/>
          <dgm:chPref val="1"/>
        </dgm:presLayoutVars>
      </dgm:prSet>
      <dgm:spPr/>
    </dgm:pt>
    <dgm:pt modelId="{BD823729-9CDF-4FBF-8925-26DE47E78A8F}" type="pres">
      <dgm:prSet presAssocID="{5184E11E-DDCC-4E0B-A95E-C84F0C333BB0}" presName="sibTrans" presStyleLbl="sibTrans2D1" presStyleIdx="0" presStyleCnt="0"/>
      <dgm:spPr/>
    </dgm:pt>
    <dgm:pt modelId="{D7990C54-F725-48BB-82CE-4A5077B11A6C}" type="pres">
      <dgm:prSet presAssocID="{7D3A38F4-AA9C-4E93-976C-6A6243D319FF}" presName="compNode" presStyleCnt="0"/>
      <dgm:spPr/>
    </dgm:pt>
    <dgm:pt modelId="{320AC03F-F5A1-4BDC-8CB0-1F20F87CB577}" type="pres">
      <dgm:prSet presAssocID="{7D3A38F4-AA9C-4E93-976C-6A6243D319FF}" presName="iconBgRect" presStyleLbl="bgShp" presStyleIdx="3" presStyleCnt="4"/>
      <dgm:spPr/>
    </dgm:pt>
    <dgm:pt modelId="{125F3EC1-BD0A-49CB-849D-2A467B0F3BF8}" type="pres">
      <dgm:prSet presAssocID="{7D3A38F4-AA9C-4E93-976C-6A6243D319FF}"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pt>
    <dgm:pt modelId="{6E0E3973-DDD4-40FC-B321-EC7CCC8C58FD}" type="pres">
      <dgm:prSet presAssocID="{7D3A38F4-AA9C-4E93-976C-6A6243D319FF}" presName="spaceRect" presStyleCnt="0"/>
      <dgm:spPr/>
    </dgm:pt>
    <dgm:pt modelId="{3F9F5218-21DD-4168-ADB2-4B5B09FF2A4F}" type="pres">
      <dgm:prSet presAssocID="{7D3A38F4-AA9C-4E93-976C-6A6243D319FF}" presName="textRect" presStyleLbl="revTx" presStyleIdx="3" presStyleCnt="4">
        <dgm:presLayoutVars>
          <dgm:chMax val="1"/>
          <dgm:chPref val="1"/>
        </dgm:presLayoutVars>
      </dgm:prSet>
      <dgm:spPr/>
    </dgm:pt>
  </dgm:ptLst>
  <dgm:cxnLst>
    <dgm:cxn modelId="{A666DA06-84BF-40F2-90B0-DE9925016282}" type="presOf" srcId="{C8BAB2D0-15AB-4D7D-B955-D9D4E93162F3}" destId="{02BFF318-9B7A-424E-9133-B792A6714195}" srcOrd="0" destOrd="0" presId="urn:microsoft.com/office/officeart/2018/2/layout/IconCircleList"/>
    <dgm:cxn modelId="{28ED0E46-58D9-4B25-AEC8-9F3544EA4848}" type="presOf" srcId="{217777C3-CCE2-40EF-B113-B1DCE509F1F8}" destId="{EB4C9C6D-D3AA-4A8C-82BC-9946878B5604}" srcOrd="0" destOrd="0" presId="urn:microsoft.com/office/officeart/2018/2/layout/IconCircleList"/>
    <dgm:cxn modelId="{2A89B846-8815-4360-B6C8-4E16F2C26331}" type="presOf" srcId="{7E356593-BFE9-4EA2-A539-4C9F6C1A20FC}" destId="{7D7A87E4-B514-4B24-B2AB-2930D37AFDC9}" srcOrd="0" destOrd="0" presId="urn:microsoft.com/office/officeart/2018/2/layout/IconCircleList"/>
    <dgm:cxn modelId="{0AFAFD52-F366-4A59-A7FF-DB662FB8FD90}" srcId="{9B558A9F-D5D7-45F6-9FBF-50BAB6478ADE}" destId="{22BE6E5C-7BF7-4D85-8242-8B4E0E593AAB}" srcOrd="1" destOrd="0" parTransId="{F45C066E-A19F-4A11-BB63-B02B106B8AAD}" sibTransId="{7E356593-BFE9-4EA2-A539-4C9F6C1A20FC}"/>
    <dgm:cxn modelId="{B7299B82-55F9-4615-A902-759A18A644BA}" srcId="{9B558A9F-D5D7-45F6-9FBF-50BAB6478ADE}" destId="{6FE088E0-FB92-4313-9969-743BC5322B6B}" srcOrd="2" destOrd="0" parTransId="{78F28F6A-079D-4A29-BC7F-E0E9A0A7BCBE}" sibTransId="{5184E11E-DDCC-4E0B-A95E-C84F0C333BB0}"/>
    <dgm:cxn modelId="{F6BDB29C-BCEB-4A80-BA03-E4EAE2234423}" type="presOf" srcId="{5184E11E-DDCC-4E0B-A95E-C84F0C333BB0}" destId="{BD823729-9CDF-4FBF-8925-26DE47E78A8F}" srcOrd="0" destOrd="0" presId="urn:microsoft.com/office/officeart/2018/2/layout/IconCircleList"/>
    <dgm:cxn modelId="{0036A1B8-05C6-4C3B-9FA3-ED3FB8E6F700}" srcId="{9B558A9F-D5D7-45F6-9FBF-50BAB6478ADE}" destId="{217777C3-CCE2-40EF-B113-B1DCE509F1F8}" srcOrd="0" destOrd="0" parTransId="{262578DB-026E-4F1E-80F6-543A68129ECD}" sibTransId="{C8BAB2D0-15AB-4D7D-B955-D9D4E93162F3}"/>
    <dgm:cxn modelId="{04F790BC-1533-4753-8871-D3B2734908F2}" type="presOf" srcId="{9B558A9F-D5D7-45F6-9FBF-50BAB6478ADE}" destId="{F3AB7463-6434-478B-830F-C1615F87E29C}" srcOrd="0" destOrd="0" presId="urn:microsoft.com/office/officeart/2018/2/layout/IconCircleList"/>
    <dgm:cxn modelId="{26DA65C5-63B9-416D-B9CA-F0DD685C8D70}" type="presOf" srcId="{6FE088E0-FB92-4313-9969-743BC5322B6B}" destId="{4C392159-4B9E-4BA6-A809-5C8C8ACD8104}" srcOrd="0" destOrd="0" presId="urn:microsoft.com/office/officeart/2018/2/layout/IconCircleList"/>
    <dgm:cxn modelId="{F5329BF0-19B9-469C-A210-C2A430627368}" type="presOf" srcId="{22BE6E5C-7BF7-4D85-8242-8B4E0E593AAB}" destId="{882DFEDF-2AAE-4B78-B9B9-7E822FE57FEC}" srcOrd="0" destOrd="0" presId="urn:microsoft.com/office/officeart/2018/2/layout/IconCircleList"/>
    <dgm:cxn modelId="{ED87C4FA-F3E0-42F0-9F0D-BF9A660A6049}" type="presOf" srcId="{7D3A38F4-AA9C-4E93-976C-6A6243D319FF}" destId="{3F9F5218-21DD-4168-ADB2-4B5B09FF2A4F}" srcOrd="0" destOrd="0" presId="urn:microsoft.com/office/officeart/2018/2/layout/IconCircleList"/>
    <dgm:cxn modelId="{BB4A8DFF-B688-4862-A548-46ED60FE0E96}" srcId="{9B558A9F-D5D7-45F6-9FBF-50BAB6478ADE}" destId="{7D3A38F4-AA9C-4E93-976C-6A6243D319FF}" srcOrd="3" destOrd="0" parTransId="{3380FBD8-CF19-4845-829E-6769DC9C1A6F}" sibTransId="{9CDBF234-E6F2-4748-88C2-59D0276B19CC}"/>
    <dgm:cxn modelId="{73526DBC-D09A-4E3D-87C1-7786B915ECFA}" type="presParOf" srcId="{F3AB7463-6434-478B-830F-C1615F87E29C}" destId="{CBA179DE-8352-41FE-AE8D-CE096C6A6094}" srcOrd="0" destOrd="0" presId="urn:microsoft.com/office/officeart/2018/2/layout/IconCircleList"/>
    <dgm:cxn modelId="{5247FA37-1A68-46F5-B49B-7836FEED34F4}" type="presParOf" srcId="{CBA179DE-8352-41FE-AE8D-CE096C6A6094}" destId="{DE08F34C-1C8C-4E7A-B261-10825019F520}" srcOrd="0" destOrd="0" presId="urn:microsoft.com/office/officeart/2018/2/layout/IconCircleList"/>
    <dgm:cxn modelId="{CFEDEA59-4380-4ACA-A96B-57966CECAC80}" type="presParOf" srcId="{DE08F34C-1C8C-4E7A-B261-10825019F520}" destId="{D2112DD7-5428-4A07-9201-886A975222BA}" srcOrd="0" destOrd="0" presId="urn:microsoft.com/office/officeart/2018/2/layout/IconCircleList"/>
    <dgm:cxn modelId="{E075C49B-A8DA-49BA-8BBD-9ECB4A88FB61}" type="presParOf" srcId="{DE08F34C-1C8C-4E7A-B261-10825019F520}" destId="{C9C5E6C5-94C8-4B76-BD2A-7A513BAD9DC7}" srcOrd="1" destOrd="0" presId="urn:microsoft.com/office/officeart/2018/2/layout/IconCircleList"/>
    <dgm:cxn modelId="{FF3CD264-F972-493A-82C0-6DD21F3D89CE}" type="presParOf" srcId="{DE08F34C-1C8C-4E7A-B261-10825019F520}" destId="{F2F45A2A-BFD9-43C0-8526-0C691453C518}" srcOrd="2" destOrd="0" presId="urn:microsoft.com/office/officeart/2018/2/layout/IconCircleList"/>
    <dgm:cxn modelId="{55690640-9367-423F-8F99-53D59104464C}" type="presParOf" srcId="{DE08F34C-1C8C-4E7A-B261-10825019F520}" destId="{EB4C9C6D-D3AA-4A8C-82BC-9946878B5604}" srcOrd="3" destOrd="0" presId="urn:microsoft.com/office/officeart/2018/2/layout/IconCircleList"/>
    <dgm:cxn modelId="{822798C5-3F93-4D3E-AD07-E5804466253C}" type="presParOf" srcId="{CBA179DE-8352-41FE-AE8D-CE096C6A6094}" destId="{02BFF318-9B7A-424E-9133-B792A6714195}" srcOrd="1" destOrd="0" presId="urn:microsoft.com/office/officeart/2018/2/layout/IconCircleList"/>
    <dgm:cxn modelId="{2F6363E9-CE39-4F54-80E6-1789BC14F148}" type="presParOf" srcId="{CBA179DE-8352-41FE-AE8D-CE096C6A6094}" destId="{45F92461-C911-4BB7-BE36-EC19598F9F29}" srcOrd="2" destOrd="0" presId="urn:microsoft.com/office/officeart/2018/2/layout/IconCircleList"/>
    <dgm:cxn modelId="{71777EDB-90E9-472F-8EF4-85835F0ED6EA}" type="presParOf" srcId="{45F92461-C911-4BB7-BE36-EC19598F9F29}" destId="{8161C3A5-CE19-4230-AF68-F286B237D377}" srcOrd="0" destOrd="0" presId="urn:microsoft.com/office/officeart/2018/2/layout/IconCircleList"/>
    <dgm:cxn modelId="{D84C7D93-5C22-41AB-8444-8C34FA0B2A55}" type="presParOf" srcId="{45F92461-C911-4BB7-BE36-EC19598F9F29}" destId="{7B1B5C1D-3129-4866-A7E1-76351511CB83}" srcOrd="1" destOrd="0" presId="urn:microsoft.com/office/officeart/2018/2/layout/IconCircleList"/>
    <dgm:cxn modelId="{BB41088C-B365-4A17-94A3-56A60D8B0BA8}" type="presParOf" srcId="{45F92461-C911-4BB7-BE36-EC19598F9F29}" destId="{9C709409-6D31-4DE6-9732-CAAD40984C63}" srcOrd="2" destOrd="0" presId="urn:microsoft.com/office/officeart/2018/2/layout/IconCircleList"/>
    <dgm:cxn modelId="{A7139337-E823-43A2-98CA-F84512D5348A}" type="presParOf" srcId="{45F92461-C911-4BB7-BE36-EC19598F9F29}" destId="{882DFEDF-2AAE-4B78-B9B9-7E822FE57FEC}" srcOrd="3" destOrd="0" presId="urn:microsoft.com/office/officeart/2018/2/layout/IconCircleList"/>
    <dgm:cxn modelId="{B2677A40-ABAD-4B3F-B9E2-36A9474417B9}" type="presParOf" srcId="{CBA179DE-8352-41FE-AE8D-CE096C6A6094}" destId="{7D7A87E4-B514-4B24-B2AB-2930D37AFDC9}" srcOrd="3" destOrd="0" presId="urn:microsoft.com/office/officeart/2018/2/layout/IconCircleList"/>
    <dgm:cxn modelId="{42D0D7CD-A106-474B-882B-DCD59218F46B}" type="presParOf" srcId="{CBA179DE-8352-41FE-AE8D-CE096C6A6094}" destId="{913B14C4-063D-430C-88A2-F127240E1000}" srcOrd="4" destOrd="0" presId="urn:microsoft.com/office/officeart/2018/2/layout/IconCircleList"/>
    <dgm:cxn modelId="{DC5561F2-7A62-429A-86A6-B351607F38FB}" type="presParOf" srcId="{913B14C4-063D-430C-88A2-F127240E1000}" destId="{78D0A91B-DB30-4E1D-B9BE-3C90CC571F95}" srcOrd="0" destOrd="0" presId="urn:microsoft.com/office/officeart/2018/2/layout/IconCircleList"/>
    <dgm:cxn modelId="{60227D60-AA68-4C8A-9779-8EDEFF351A0B}" type="presParOf" srcId="{913B14C4-063D-430C-88A2-F127240E1000}" destId="{B1035643-EB20-4FE2-BA00-0F1FB03B020F}" srcOrd="1" destOrd="0" presId="urn:microsoft.com/office/officeart/2018/2/layout/IconCircleList"/>
    <dgm:cxn modelId="{5BD5C17B-BA35-42F1-ABA2-2123B6EC4B8B}" type="presParOf" srcId="{913B14C4-063D-430C-88A2-F127240E1000}" destId="{3AA46644-4DF5-4A79-B551-0E1A05BBADFD}" srcOrd="2" destOrd="0" presId="urn:microsoft.com/office/officeart/2018/2/layout/IconCircleList"/>
    <dgm:cxn modelId="{51D7D768-A9E9-44EB-BC35-16D4E7770484}" type="presParOf" srcId="{913B14C4-063D-430C-88A2-F127240E1000}" destId="{4C392159-4B9E-4BA6-A809-5C8C8ACD8104}" srcOrd="3" destOrd="0" presId="urn:microsoft.com/office/officeart/2018/2/layout/IconCircleList"/>
    <dgm:cxn modelId="{857F76AE-BF78-4C5E-9548-8E09712C072A}" type="presParOf" srcId="{CBA179DE-8352-41FE-AE8D-CE096C6A6094}" destId="{BD823729-9CDF-4FBF-8925-26DE47E78A8F}" srcOrd="5" destOrd="0" presId="urn:microsoft.com/office/officeart/2018/2/layout/IconCircleList"/>
    <dgm:cxn modelId="{B79671D1-D5DD-4626-8F4D-555D804B8C78}" type="presParOf" srcId="{CBA179DE-8352-41FE-AE8D-CE096C6A6094}" destId="{D7990C54-F725-48BB-82CE-4A5077B11A6C}" srcOrd="6" destOrd="0" presId="urn:microsoft.com/office/officeart/2018/2/layout/IconCircleList"/>
    <dgm:cxn modelId="{E860E2C9-F867-46FA-A510-E86666D03DA4}" type="presParOf" srcId="{D7990C54-F725-48BB-82CE-4A5077B11A6C}" destId="{320AC03F-F5A1-4BDC-8CB0-1F20F87CB577}" srcOrd="0" destOrd="0" presId="urn:microsoft.com/office/officeart/2018/2/layout/IconCircleList"/>
    <dgm:cxn modelId="{ED9B5D84-645A-42AF-9362-F4BA109F6ADC}" type="presParOf" srcId="{D7990C54-F725-48BB-82CE-4A5077B11A6C}" destId="{125F3EC1-BD0A-49CB-849D-2A467B0F3BF8}" srcOrd="1" destOrd="0" presId="urn:microsoft.com/office/officeart/2018/2/layout/IconCircleList"/>
    <dgm:cxn modelId="{2DA13DA4-F780-4308-BE05-56FE4E7DF9AF}" type="presParOf" srcId="{D7990C54-F725-48BB-82CE-4A5077B11A6C}" destId="{6E0E3973-DDD4-40FC-B321-EC7CCC8C58FD}" srcOrd="2" destOrd="0" presId="urn:microsoft.com/office/officeart/2018/2/layout/IconCircleList"/>
    <dgm:cxn modelId="{92C79DD3-8FA6-43BF-BD1F-A4CEEF7E4DC3}" type="presParOf" srcId="{D7990C54-F725-48BB-82CE-4A5077B11A6C}" destId="{3F9F5218-21DD-4168-ADB2-4B5B09FF2A4F}" srcOrd="3" destOrd="0" presId="urn:microsoft.com/office/officeart/2018/2/layout/IconCircle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12DD7-5428-4A07-9201-886A975222BA}">
      <dsp:nvSpPr>
        <dsp:cNvPr id="0" name=""/>
        <dsp:cNvSpPr/>
      </dsp:nvSpPr>
      <dsp:spPr>
        <a:xfrm>
          <a:off x="212335" y="757237"/>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5E6C5-94C8-4B76-BD2A-7A513BAD9DC7}">
      <dsp:nvSpPr>
        <dsp:cNvPr id="0" name=""/>
        <dsp:cNvSpPr/>
      </dsp:nvSpPr>
      <dsp:spPr>
        <a:xfrm>
          <a:off x="492877" y="1037779"/>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C9C6D-D3AA-4A8C-82BC-9946878B5604}">
      <dsp:nvSpPr>
        <dsp:cNvPr id="0" name=""/>
        <dsp:cNvSpPr/>
      </dsp:nvSpPr>
      <dsp:spPr>
        <a:xfrm>
          <a:off x="1834517" y="75723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Data Set used : Amazon Product review data. Arts, Crafts &amp; Sewing</a:t>
          </a:r>
        </a:p>
      </dsp:txBody>
      <dsp:txXfrm>
        <a:off x="1834517" y="757237"/>
        <a:ext cx="3148942" cy="1335915"/>
      </dsp:txXfrm>
    </dsp:sp>
    <dsp:sp modelId="{8161C3A5-CE19-4230-AF68-F286B237D377}">
      <dsp:nvSpPr>
        <dsp:cNvPr id="0" name=""/>
        <dsp:cNvSpPr/>
      </dsp:nvSpPr>
      <dsp:spPr>
        <a:xfrm>
          <a:off x="5532139" y="757237"/>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B5C1D-3129-4866-A7E1-76351511CB83}">
      <dsp:nvSpPr>
        <dsp:cNvPr id="0" name=""/>
        <dsp:cNvSpPr/>
      </dsp:nvSpPr>
      <dsp:spPr>
        <a:xfrm>
          <a:off x="5812681" y="1037779"/>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DFEDF-2AAE-4B78-B9B9-7E822FE57FEC}">
      <dsp:nvSpPr>
        <dsp:cNvPr id="0" name=""/>
        <dsp:cNvSpPr/>
      </dsp:nvSpPr>
      <dsp:spPr>
        <a:xfrm>
          <a:off x="7154322" y="75723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Tool Used : Google Colab</a:t>
          </a:r>
        </a:p>
      </dsp:txBody>
      <dsp:txXfrm>
        <a:off x="7154322" y="757237"/>
        <a:ext cx="3148942" cy="1335915"/>
      </dsp:txXfrm>
    </dsp:sp>
    <dsp:sp modelId="{78D0A91B-DB30-4E1D-B9BE-3C90CC571F95}">
      <dsp:nvSpPr>
        <dsp:cNvPr id="0" name=""/>
        <dsp:cNvSpPr/>
      </dsp:nvSpPr>
      <dsp:spPr>
        <a:xfrm>
          <a:off x="212335" y="3527155"/>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35643-EB20-4FE2-BA00-0F1FB03B020F}">
      <dsp:nvSpPr>
        <dsp:cNvPr id="0" name=""/>
        <dsp:cNvSpPr/>
      </dsp:nvSpPr>
      <dsp:spPr>
        <a:xfrm>
          <a:off x="492877" y="3807697"/>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392159-4B9E-4BA6-A809-5C8C8ACD8104}">
      <dsp:nvSpPr>
        <dsp:cNvPr id="0" name=""/>
        <dsp:cNvSpPr/>
      </dsp:nvSpPr>
      <dsp:spPr>
        <a:xfrm>
          <a:off x="1834517" y="3118138"/>
          <a:ext cx="3148942" cy="2153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Topic : </a:t>
          </a:r>
          <a:r>
            <a:rPr lang="en-US" sz="1700" b="1" kern="1200" dirty="0"/>
            <a:t>Sentiment analysis </a:t>
          </a:r>
          <a:r>
            <a:rPr lang="en-US" sz="1700" kern="1200" dirty="0"/>
            <a:t>studies the subjective information in an expression, that is, the opinions, appraisals, emotions, or attitudes towards a topic, person or entity. Expressions can be classified as positive, negative, or neutral. </a:t>
          </a:r>
          <a:r>
            <a:rPr lang="en-US" sz="1700" b="1" kern="1200" dirty="0"/>
            <a:t>For example: </a:t>
          </a:r>
          <a:r>
            <a:rPr lang="en-US" sz="1700" kern="1200" dirty="0"/>
            <a:t>“I really like the new design of your website!” → Positive</a:t>
          </a:r>
        </a:p>
      </dsp:txBody>
      <dsp:txXfrm>
        <a:off x="1834517" y="3118138"/>
        <a:ext cx="3148942" cy="2153949"/>
      </dsp:txXfrm>
    </dsp:sp>
    <dsp:sp modelId="{320AC03F-F5A1-4BDC-8CB0-1F20F87CB577}">
      <dsp:nvSpPr>
        <dsp:cNvPr id="0" name=""/>
        <dsp:cNvSpPr/>
      </dsp:nvSpPr>
      <dsp:spPr>
        <a:xfrm>
          <a:off x="5532139" y="3527155"/>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5F3EC1-BD0A-49CB-849D-2A467B0F3BF8}">
      <dsp:nvSpPr>
        <dsp:cNvPr id="0" name=""/>
        <dsp:cNvSpPr/>
      </dsp:nvSpPr>
      <dsp:spPr>
        <a:xfrm>
          <a:off x="5812681" y="3807697"/>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F5218-21DD-4168-ADB2-4B5B09FF2A4F}">
      <dsp:nvSpPr>
        <dsp:cNvPr id="0" name=""/>
        <dsp:cNvSpPr/>
      </dsp:nvSpPr>
      <dsp:spPr>
        <a:xfrm>
          <a:off x="7154322" y="352715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Here we are doing a sentimental analysis on Amazon reviews meta data(Arts, Crafts and Sewing Dataset). </a:t>
          </a:r>
        </a:p>
      </dsp:txBody>
      <dsp:txXfrm>
        <a:off x="7154322" y="3527155"/>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FAB2893-8859-974D-A9D6-083A196387F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FAB2893-8859-974D-A9D6-083A196387F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FAB2893-8859-974D-A9D6-083A196387F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FAB2893-8859-974D-A9D6-083A196387F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FAB2893-8859-974D-A9D6-083A196387F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FAB2893-8859-974D-A9D6-083A196387F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FAB2893-8859-974D-A9D6-083A196387F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FAB2893-8859-974D-A9D6-083A196387F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AB2893-8859-974D-A9D6-083A196387F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FAB2893-8859-974D-A9D6-083A196387F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FAB2893-8859-974D-A9D6-083A196387F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B5CAE-B579-EA47-9443-B0A8E09F6F5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B2893-8859-974D-A9D6-083A196387F3}"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B5CAE-B579-EA47-9443-B0A8E09F6F5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en.wikipedia.org/wiki/Tf%E2%80%93idf"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p:cNvSpPr>
            <a:spLocks noGrp="1" noRot="1" noChangeAspect="1" noMove="1" noResize="1" noEditPoints="1" noAdjustHandles="1" noChangeArrowheads="1" noChangeShapeType="1" noTextEdit="1"/>
          </p:cNvSpPr>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p:cNvSpPr>
            <a:spLocks noGrp="1" noRot="1" noChangeAspect="1" noMove="1" noResize="1" noEditPoints="1" noAdjustHandles="1" noChangeArrowheads="1" noChangeShapeType="1" noTextEdit="1"/>
          </p:cNvSpPr>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p:cNvSpPr>
            <a:spLocks noGrp="1" noRot="1" noChangeAspect="1" noMove="1" noResize="1" noEditPoints="1" noAdjustHandles="1" noChangeArrowheads="1" noChangeShapeType="1" noTextEdit="1"/>
          </p:cNvSpPr>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p:cNvSpPr>
            <a:spLocks noGrp="1" noRot="1" noChangeAspect="1" noMove="1" noResize="1" noEditPoints="1" noAdjustHandles="1" noChangeArrowheads="1" noChangeShapeType="1" noTextEdit="1"/>
          </p:cNvSpPr>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9" name="Freeform: Shape 28"/>
          <p:cNvSpPr>
            <a:spLocks noGrp="1" noRot="1" noChangeAspect="1" noMove="1" noResize="1" noEditPoints="1" noAdjustHandles="1" noChangeArrowheads="1" noChangeShapeType="1" noTextEdit="1"/>
          </p:cNvSpPr>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p:cNvSpPr>
            <a:spLocks noGrp="1" noRot="1" noChangeAspect="1" noMove="1" noResize="1" noEditPoints="1" noAdjustHandles="1" noChangeArrowheads="1" noChangeShapeType="1" noTextEdit="1"/>
          </p:cNvSpPr>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4439633" y="4518923"/>
            <a:ext cx="3312734" cy="1141851"/>
          </a:xfrm>
          <a:noFill/>
        </p:spPr>
        <p:txBody>
          <a:bodyPr>
            <a:normAutofit/>
          </a:bodyPr>
          <a:lstStyle/>
          <a:p>
            <a:r>
              <a:rPr lang="en-US" sz="2000" dirty="0">
                <a:solidFill>
                  <a:srgbClr val="080808"/>
                </a:solidFill>
              </a:rPr>
              <a:t>Sentimental Analysis</a:t>
            </a:r>
            <a:endParaRPr lang="en-US" sz="2000" dirty="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610 Big Data Analytics </a:t>
            </a:r>
            <a:br>
              <a:rPr lang="en-US" sz="3600" dirty="0">
                <a:solidFill>
                  <a:srgbClr val="080808"/>
                </a:solidFill>
              </a:rPr>
            </a:br>
            <a:r>
              <a:rPr lang="en-US" sz="3600" dirty="0">
                <a:solidFill>
                  <a:srgbClr val="080808"/>
                </a:solidFill>
              </a:rPr>
              <a:t>Final Project</a:t>
            </a:r>
            <a:endParaRPr lang="en-US" sz="3600" dirty="0">
              <a:solidFill>
                <a:srgbClr val="080808"/>
              </a:solidFill>
            </a:endParaRPr>
          </a:p>
        </p:txBody>
      </p:sp>
      <p:sp>
        <p:nvSpPr>
          <p:cNvPr id="33" name="Freeform: Shape 32"/>
          <p:cNvSpPr>
            <a:spLocks noGrp="1" noRot="1" noChangeAspect="1" noMove="1" noResize="1" noEditPoints="1" noAdjustHandles="1" noChangeArrowheads="1" noChangeShapeType="1" noTextEdit="1"/>
          </p:cNvSpPr>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p:cNvSpPr txBox="1"/>
          <p:nvPr/>
        </p:nvSpPr>
        <p:spPr>
          <a:xfrm>
            <a:off x="8775866" y="5247601"/>
            <a:ext cx="3113810" cy="1477328"/>
          </a:xfrm>
          <a:prstGeom prst="rect">
            <a:avLst/>
          </a:prstGeom>
          <a:noFill/>
        </p:spPr>
        <p:txBody>
          <a:bodyPr wrap="square" rtlCol="0">
            <a:spAutoFit/>
          </a:bodyPr>
          <a:lstStyle/>
          <a:p>
            <a:r>
              <a:rPr lang="en-US" dirty="0"/>
              <a:t>By Group 1</a:t>
            </a:r>
            <a:endParaRPr lang="en-US" dirty="0"/>
          </a:p>
          <a:p>
            <a:r>
              <a:rPr lang="en-US" dirty="0"/>
              <a:t>Riya</a:t>
            </a:r>
            <a:endParaRPr lang="en-US" dirty="0"/>
          </a:p>
          <a:p>
            <a:r>
              <a:rPr lang="en-US" dirty="0"/>
              <a:t>Pavani</a:t>
            </a:r>
            <a:endParaRPr lang="en-US" dirty="0"/>
          </a:p>
          <a:p>
            <a:r>
              <a:rPr lang="en-US" dirty="0"/>
              <a:t>Bandana</a:t>
            </a:r>
            <a:endParaRPr lang="en-US" dirty="0"/>
          </a:p>
          <a:p>
            <a:r>
              <a:rPr lang="en-US" dirty="0" err="1"/>
              <a:t>Charan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Freeform: Shape 45"/>
          <p:cNvSpPr>
            <a:spLocks noGrp="1" noRot="1" noChangeAspect="1" noMove="1" noResize="1" noEditPoints="1" noAdjustHandles="1" noChangeArrowheads="1" noChangeShapeType="1" noTextEdit="1"/>
          </p:cNvSpPr>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p:cNvSpPr>
            <a:spLocks noGrp="1" noRot="1" noChangeAspect="1" noMove="1" noResize="1" noEditPoints="1" noAdjustHandles="1" noChangeArrowheads="1" noChangeShapeType="1" noTextEdit="1"/>
          </p:cNvSpPr>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p:cNvSpPr>
            <a:spLocks noGrp="1" noRot="1" noChangeAspect="1" noMove="1" noResize="1" noEditPoints="1" noAdjustHandles="1" noChangeArrowheads="1" noChangeShapeType="1" noTextEdit="1"/>
          </p:cNvSpPr>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41248" y="2174358"/>
            <a:ext cx="7731642" cy="4045467"/>
          </a:xfrm>
        </p:spPr>
        <p:txBody>
          <a:bodyPr anchor="t">
            <a:normAutofit/>
          </a:bodyPr>
          <a:lstStyle/>
          <a:p>
            <a:r>
              <a:rPr lang="en-US" sz="2400">
                <a:solidFill>
                  <a:schemeClr val="bg1"/>
                </a:solidFill>
              </a:rPr>
              <a:t>3.) Data Processing : For us to perform sentiment analysis we have to concentrate on the Review text column where all the positive and negative feedbacks are given. In order to process this we have to first understand whether data has null values or not, punctuation and removing special characters. Tasks involved</a:t>
            </a:r>
            <a:endParaRPr lang="en-US" sz="2400">
              <a:solidFill>
                <a:schemeClr val="bg1"/>
              </a:solidFill>
            </a:endParaRPr>
          </a:p>
          <a:p>
            <a:pPr marL="0" indent="0">
              <a:buNone/>
            </a:pPr>
            <a:r>
              <a:rPr lang="en-US" sz="2400">
                <a:solidFill>
                  <a:schemeClr val="bg1"/>
                </a:solidFill>
              </a:rPr>
              <a:t>            a.) Removing punctations. </a:t>
            </a:r>
            <a:endParaRPr lang="en-US" sz="2400">
              <a:solidFill>
                <a:schemeClr val="bg1"/>
              </a:solidFill>
            </a:endParaRPr>
          </a:p>
          <a:p>
            <a:pPr marL="0" indent="0">
              <a:buNone/>
            </a:pPr>
            <a:r>
              <a:rPr lang="en-US" sz="2400">
                <a:solidFill>
                  <a:schemeClr val="bg1"/>
                </a:solidFill>
              </a:rPr>
              <a:t>            b.) Lowercasing words </a:t>
            </a:r>
            <a:endParaRPr lang="en-US" sz="2400">
              <a:solidFill>
                <a:schemeClr val="bg1"/>
              </a:solidFill>
            </a:endParaRPr>
          </a:p>
          <a:p>
            <a:pPr marL="0" indent="0">
              <a:buNone/>
            </a:pPr>
            <a:r>
              <a:rPr lang="en-US" sz="2400">
                <a:solidFill>
                  <a:schemeClr val="bg1"/>
                </a:solidFill>
              </a:rPr>
              <a:t>            c.) Removing stopwords</a:t>
            </a:r>
            <a:endParaRPr lang="en-US" sz="2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10287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17525" y="0"/>
            <a:ext cx="6466840" cy="1171575"/>
          </a:xfrm>
        </p:spPr>
        <p:txBody>
          <a:bodyPr>
            <a:normAutofit/>
          </a:bodyPr>
          <a:lstStyle/>
          <a:p>
            <a:pPr marL="0" indent="0">
              <a:buNone/>
            </a:pPr>
            <a:r>
              <a:rPr lang="en-US" sz="2000"/>
              <a:t>a.) Removing Punctuations &amp;</a:t>
            </a:r>
            <a:endParaRPr lang="en-US" sz="2000"/>
          </a:p>
          <a:p>
            <a:pPr marL="0" indent="0">
              <a:buNone/>
            </a:pPr>
            <a:r>
              <a:rPr lang="en-US" sz="2000"/>
              <a:t>b.) Lowercasing</a:t>
            </a:r>
            <a:endParaRPr lang="en-US" sz="2000"/>
          </a:p>
          <a:p>
            <a:pPr marL="0" indent="0">
              <a:buNone/>
            </a:pPr>
            <a:endParaRPr lang="en-US" sz="2000"/>
          </a:p>
        </p:txBody>
      </p:sp>
      <p:sp>
        <p:nvSpPr>
          <p:cNvPr id="5" name="TextBox 4"/>
          <p:cNvSpPr txBox="1"/>
          <p:nvPr/>
        </p:nvSpPr>
        <p:spPr>
          <a:xfrm>
            <a:off x="4214813" y="471488"/>
            <a:ext cx="184731" cy="369332"/>
          </a:xfrm>
          <a:prstGeom prst="rect">
            <a:avLst/>
          </a:prstGeom>
          <a:noFill/>
        </p:spPr>
        <p:txBody>
          <a:bodyPr wrap="none" rtlCol="0">
            <a:spAutoFit/>
          </a:bodyPr>
          <a:lstStyle/>
          <a:p>
            <a:endParaRPr lang="en-US" dirty="0"/>
          </a:p>
        </p:txBody>
      </p:sp>
      <p:pic>
        <p:nvPicPr>
          <p:cNvPr id="2" name="Picture 1" descr="Screen Shot 2020-02-25 at 5.44.02 PM"/>
          <p:cNvPicPr>
            <a:picLocks noChangeAspect="1"/>
          </p:cNvPicPr>
          <p:nvPr/>
        </p:nvPicPr>
        <p:blipFill>
          <a:blip r:embed="rId1"/>
          <a:stretch>
            <a:fillRect/>
          </a:stretch>
        </p:blipFill>
        <p:spPr>
          <a:xfrm>
            <a:off x="506095" y="1171575"/>
            <a:ext cx="10669905" cy="532066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43468" y="2638043"/>
            <a:ext cx="3363974" cy="3415623"/>
          </a:xfrm>
        </p:spPr>
        <p:txBody>
          <a:bodyPr>
            <a:normAutofit/>
          </a:bodyPr>
          <a:lstStyle/>
          <a:p>
            <a:pPr marL="0" indent="0">
              <a:buNone/>
            </a:pPr>
            <a:r>
              <a:rPr lang="en-US" sz="2000"/>
              <a:t>c) Removing Stop words</a:t>
            </a:r>
            <a:endParaRPr lang="en-US" sz="2000"/>
          </a:p>
          <a:p>
            <a:pPr marL="0" indent="0">
              <a:buNone/>
            </a:pPr>
            <a:endParaRPr lang="en-US" sz="2000"/>
          </a:p>
        </p:txBody>
      </p:sp>
      <p:pic>
        <p:nvPicPr>
          <p:cNvPr id="8" name="Picture 7"/>
          <p:cNvPicPr>
            <a:picLocks noChangeAspect="1"/>
          </p:cNvPicPr>
          <p:nvPr/>
        </p:nvPicPr>
        <p:blipFill>
          <a:blip r:embed="rId1"/>
          <a:stretch>
            <a:fillRect/>
          </a:stretch>
        </p:blipFill>
        <p:spPr>
          <a:xfrm>
            <a:off x="4911725" y="1483360"/>
            <a:ext cx="7102475" cy="374586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p:cNvSpPr>
            <a:spLocks noGrp="1" noRot="1" noChangeAspect="1" noMove="1" noResize="1" noEditPoints="1" noAdjustHandles="1" noChangeArrowheads="1" noChangeShapeType="1" noTextEdit="1"/>
          </p:cNvSpPr>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10"/>
          <p:cNvSpPr>
            <a:spLocks noGrp="1" noRot="1" noChangeAspect="1" noMove="1" noResize="1" noEditPoints="1" noAdjustHandles="1" noChangeArrowheads="1" noChangeShapeType="1" noTextEdit="1"/>
          </p:cNvSpPr>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p:cNvCxnSpPr>
            <a:cxnSpLocks noGrp="1" noRot="1" noChangeAspect="1" noMove="1" noResize="1" noEditPoints="1" noAdjustHandles="1" noChangeArrowheads="1" noChangeShapeType="1"/>
          </p:cNvCxnSpPr>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21733" y="2862843"/>
            <a:ext cx="4092951" cy="3014065"/>
          </a:xfrm>
        </p:spPr>
        <p:txBody>
          <a:bodyPr anchor="t">
            <a:normAutofit/>
          </a:bodyPr>
          <a:lstStyle/>
          <a:p>
            <a:pPr marL="0" indent="0">
              <a:buNone/>
            </a:pPr>
            <a:r>
              <a:rPr lang="en-US" sz="2000" b="1" dirty="0">
                <a:solidFill>
                  <a:schemeClr val="bg1"/>
                </a:solidFill>
              </a:rPr>
              <a:t>3. Machine Learning</a:t>
            </a:r>
            <a:endParaRPr lang="en-US" sz="2000" b="1" dirty="0">
              <a:solidFill>
                <a:schemeClr val="bg1"/>
              </a:solidFill>
            </a:endParaRPr>
          </a:p>
          <a:p>
            <a:r>
              <a:rPr lang="en-US" sz="2000" dirty="0">
                <a:solidFill>
                  <a:schemeClr val="bg1"/>
                </a:solidFill>
              </a:rPr>
              <a:t>In this part, we created our X and y matrices and apply some algorithms to do NLP tasks. In order to do that, </a:t>
            </a:r>
            <a:r>
              <a:rPr lang="en-US" sz="2000" b="1" dirty="0">
                <a:solidFill>
                  <a:schemeClr val="bg1"/>
                </a:solidFill>
              </a:rPr>
              <a:t>we </a:t>
            </a:r>
            <a:r>
              <a:rPr lang="en-US" sz="2000" dirty="0">
                <a:solidFill>
                  <a:schemeClr val="bg1"/>
                </a:solidFill>
              </a:rPr>
              <a:t>followed </a:t>
            </a:r>
            <a:r>
              <a:rPr lang="en-US" sz="2000" dirty="0">
                <a:solidFill>
                  <a:schemeClr val="bg1"/>
                </a:solidFill>
                <a:hlinkClick r:id="rId1"/>
              </a:rPr>
              <a:t>TF-IDF</a:t>
            </a:r>
            <a:r>
              <a:rPr lang="en-US" sz="2000" dirty="0">
                <a:solidFill>
                  <a:schemeClr val="bg1"/>
                </a:solidFill>
              </a:rPr>
              <a:t> matrix.</a:t>
            </a:r>
            <a:endParaRPr lang="en-US" sz="2000" dirty="0">
              <a:solidFill>
                <a:schemeClr val="bg1"/>
              </a:solidFill>
            </a:endParaRPr>
          </a:p>
          <a:p>
            <a:endParaRPr lang="en-US" sz="2000" dirty="0">
              <a:solidFill>
                <a:schemeClr val="bg1"/>
              </a:solidFill>
            </a:endParaRPr>
          </a:p>
        </p:txBody>
      </p:sp>
      <p:pic>
        <p:nvPicPr>
          <p:cNvPr id="4" name="Picture 3"/>
          <p:cNvPicPr>
            <a:picLocks noChangeAspect="1"/>
          </p:cNvPicPr>
          <p:nvPr/>
        </p:nvPicPr>
        <p:blipFill>
          <a:blip r:embed="rId2"/>
          <a:stretch>
            <a:fillRect/>
          </a:stretch>
        </p:blipFill>
        <p:spPr>
          <a:xfrm>
            <a:off x="5203767" y="1273354"/>
            <a:ext cx="6542117" cy="41542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PIPELINE</a:t>
            </a:r>
            <a:endParaRPr lang="en-US"/>
          </a:p>
        </p:txBody>
      </p:sp>
      <p:pic>
        <p:nvPicPr>
          <p:cNvPr id="4" name="Content Placeholder 3" descr="Screen Shot 2020-02-25 at 5.34.36 PM"/>
          <p:cNvPicPr>
            <a:picLocks noChangeAspect="1"/>
          </p:cNvPicPr>
          <p:nvPr>
            <p:ph idx="1"/>
          </p:nvPr>
        </p:nvPicPr>
        <p:blipFill>
          <a:blip r:embed="rId1"/>
          <a:stretch>
            <a:fillRect/>
          </a:stretch>
        </p:blipFill>
        <p:spPr>
          <a:xfrm>
            <a:off x="838200" y="1986280"/>
            <a:ext cx="1003808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54330" y="549910"/>
            <a:ext cx="2842260" cy="4558665"/>
          </a:xfrm>
        </p:spPr>
        <p:txBody>
          <a:bodyPr>
            <a:normAutofit fontScale="90000"/>
          </a:bodyPr>
          <a:p>
            <a:r>
              <a:rPr lang="en-US"/>
              <a:t>TF - IDF MODEL</a:t>
            </a:r>
            <a:br>
              <a:rPr lang="en-US"/>
            </a:br>
            <a:br>
              <a:rPr lang="en-US"/>
            </a:br>
            <a:r>
              <a:rPr lang="en-US"/>
              <a:t>HashingTF + IDF + Logistic Regression</a:t>
            </a:r>
            <a:endParaRPr lang="en-US"/>
          </a:p>
        </p:txBody>
      </p:sp>
      <p:pic>
        <p:nvPicPr>
          <p:cNvPr id="4" name="Content Placeholder 3"/>
          <p:cNvPicPr>
            <a:picLocks noChangeAspect="1"/>
          </p:cNvPicPr>
          <p:nvPr>
            <p:ph idx="1"/>
          </p:nvPr>
        </p:nvPicPr>
        <p:blipFill>
          <a:blip r:embed="rId1"/>
          <a:stretch>
            <a:fillRect/>
          </a:stretch>
        </p:blipFill>
        <p:spPr>
          <a:xfrm>
            <a:off x="3303905" y="550545"/>
            <a:ext cx="8352790" cy="53238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Logistic Regression Model for Prediction</a:t>
            </a:r>
            <a:endParaRPr lang="en-US"/>
          </a:p>
        </p:txBody>
      </p:sp>
      <p:pic>
        <p:nvPicPr>
          <p:cNvPr id="4" name="Content Placeholder 3"/>
          <p:cNvPicPr>
            <a:picLocks noChangeAspect="1"/>
          </p:cNvPicPr>
          <p:nvPr>
            <p:ph idx="1"/>
          </p:nvPr>
        </p:nvPicPr>
        <p:blipFill>
          <a:blip r:embed="rId1"/>
          <a:stretch>
            <a:fillRect/>
          </a:stretch>
        </p:blipFill>
        <p:spPr>
          <a:xfrm>
            <a:off x="838200" y="2751455"/>
            <a:ext cx="10515600" cy="2499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Accuracy</a:t>
            </a:r>
            <a:endParaRPr lang="en-US"/>
          </a:p>
        </p:txBody>
      </p:sp>
      <p:pic>
        <p:nvPicPr>
          <p:cNvPr id="4" name="Content Placeholder 3"/>
          <p:cNvPicPr>
            <a:picLocks noChangeAspect="1"/>
          </p:cNvPicPr>
          <p:nvPr>
            <p:ph idx="1"/>
          </p:nvPr>
        </p:nvPicPr>
        <p:blipFill>
          <a:blip r:embed="rId1"/>
          <a:stretch>
            <a:fillRect/>
          </a:stretch>
        </p:blipFill>
        <p:spPr>
          <a:xfrm>
            <a:off x="838200" y="1898650"/>
            <a:ext cx="10515600" cy="9645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SENTIMENT ANALYSIS</a:t>
            </a:r>
            <a:endParaRPr lang="en-US"/>
          </a:p>
        </p:txBody>
      </p:sp>
      <p:pic>
        <p:nvPicPr>
          <p:cNvPr id="4" name="Content Placeholder 3"/>
          <p:cNvPicPr>
            <a:picLocks noChangeAspect="1"/>
          </p:cNvPicPr>
          <p:nvPr>
            <p:ph idx="1"/>
          </p:nvPr>
        </p:nvPicPr>
        <p:blipFill>
          <a:blip r:embed="rId1"/>
          <a:stretch>
            <a:fillRect/>
          </a:stretch>
        </p:blipFill>
        <p:spPr>
          <a:xfrm>
            <a:off x="838200" y="2244725"/>
            <a:ext cx="10515600" cy="1701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9285" y="1323340"/>
            <a:ext cx="3444240" cy="3101975"/>
          </a:xfrm>
        </p:spPr>
        <p:txBody>
          <a:bodyPr>
            <a:normAutofit/>
          </a:bodyPr>
          <a:p>
            <a:r>
              <a:rPr lang="en-US"/>
              <a:t>SENTIMENT ANALYSIS OUTPUT</a:t>
            </a:r>
            <a:endParaRPr lang="en-US"/>
          </a:p>
        </p:txBody>
      </p:sp>
      <p:pic>
        <p:nvPicPr>
          <p:cNvPr id="4" name="Content Placeholder 3"/>
          <p:cNvPicPr>
            <a:picLocks noChangeAspect="1"/>
          </p:cNvPicPr>
          <p:nvPr>
            <p:ph idx="1"/>
          </p:nvPr>
        </p:nvPicPr>
        <p:blipFill>
          <a:blip r:embed="rId1"/>
          <a:srcRect t="15205"/>
          <a:stretch>
            <a:fillRect/>
          </a:stretch>
        </p:blipFill>
        <p:spPr>
          <a:xfrm>
            <a:off x="4436745" y="365125"/>
            <a:ext cx="6772275" cy="6092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p:cNvGraphicFramePr>
            <a:graphicFrameLocks noGrp="1"/>
          </p:cNvGraphicFramePr>
          <p:nvPr>
            <p:ph idx="1"/>
          </p:nvPr>
        </p:nvGraphicFramePr>
        <p:xfrm>
          <a:off x="838200" y="428624"/>
          <a:ext cx="10515600" cy="60293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CountVectorizer + IDF + Logistic Regression</a:t>
            </a:r>
            <a:endParaRPr lang="en-US"/>
          </a:p>
        </p:txBody>
      </p:sp>
      <p:pic>
        <p:nvPicPr>
          <p:cNvPr id="6" name="Content Placeholder 5"/>
          <p:cNvPicPr>
            <a:picLocks noChangeAspect="1"/>
          </p:cNvPicPr>
          <p:nvPr>
            <p:ph idx="1"/>
          </p:nvPr>
        </p:nvPicPr>
        <p:blipFill>
          <a:blip r:embed="rId1"/>
          <a:stretch>
            <a:fillRect/>
          </a:stretch>
        </p:blipFill>
        <p:spPr>
          <a:xfrm>
            <a:off x="838200" y="1611630"/>
            <a:ext cx="10761345" cy="47351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VALIDATION</a:t>
            </a:r>
            <a:endParaRPr lang="en-US"/>
          </a:p>
        </p:txBody>
      </p:sp>
      <p:pic>
        <p:nvPicPr>
          <p:cNvPr id="4" name="Content Placeholder 3"/>
          <p:cNvPicPr>
            <a:picLocks noChangeAspect="1"/>
          </p:cNvPicPr>
          <p:nvPr>
            <p:ph idx="1"/>
          </p:nvPr>
        </p:nvPicPr>
        <p:blipFill>
          <a:blip r:embed="rId1"/>
          <a:stretch>
            <a:fillRect/>
          </a:stretch>
        </p:blipFill>
        <p:spPr>
          <a:xfrm>
            <a:off x="838200" y="1457960"/>
            <a:ext cx="9451340" cy="52870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endParaRPr lang="en-US"/>
          </a:p>
          <a:p>
            <a:pPr marL="0" indent="0">
              <a:buNone/>
            </a:pPr>
            <a:endParaRPr lang="en-US"/>
          </a:p>
          <a:p>
            <a:pPr marL="0" indent="0">
              <a:buNone/>
            </a:pPr>
            <a:endParaRPr lang="en-US"/>
          </a:p>
          <a:p>
            <a:pPr marL="0" indent="0">
              <a:buNone/>
            </a:pPr>
            <a:r>
              <a:rPr lang="en-US"/>
              <a:t>THANK YOU</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43468" y="1571625"/>
            <a:ext cx="3363974" cy="4482041"/>
          </a:xfrm>
        </p:spPr>
        <p:txBody>
          <a:bodyPr>
            <a:normAutofit/>
          </a:bodyPr>
          <a:lstStyle/>
          <a:p>
            <a:r>
              <a:rPr lang="en-US" sz="2000" dirty="0"/>
              <a:t>In order to perform Sentimental Analysis here we are going to discuss what are the necessary steps required:</a:t>
            </a:r>
            <a:endParaRPr lang="en-US" sz="2000" dirty="0"/>
          </a:p>
          <a:p>
            <a:pPr marL="0" indent="0">
              <a:buNone/>
            </a:pPr>
            <a:endParaRPr lang="en-US" sz="2000" dirty="0"/>
          </a:p>
          <a:p>
            <a:pPr marL="0" indent="0">
              <a:buNone/>
            </a:pPr>
            <a:r>
              <a:rPr lang="en-US" sz="2000" dirty="0"/>
              <a:t>1.) Creating a spark environment in Google </a:t>
            </a:r>
            <a:r>
              <a:rPr lang="en-US" sz="2000" dirty="0" err="1"/>
              <a:t>Colab</a:t>
            </a:r>
            <a:r>
              <a:rPr lang="en-US" sz="2000" dirty="0"/>
              <a:t> and installing </a:t>
            </a:r>
            <a:r>
              <a:rPr lang="en-US" sz="2000" dirty="0" err="1"/>
              <a:t>pyspark</a:t>
            </a:r>
            <a:r>
              <a:rPr lang="en-US" sz="2000" dirty="0"/>
              <a:t>.</a:t>
            </a:r>
            <a:endParaRPr lang="en-US" sz="2000" dirty="0"/>
          </a:p>
          <a:p>
            <a:pPr marL="0" indent="0">
              <a:buNone/>
            </a:pPr>
            <a:endParaRPr lang="en-US" sz="2000" dirty="0"/>
          </a:p>
          <a:p>
            <a:pPr marL="0" indent="0">
              <a:buNone/>
            </a:pPr>
            <a:endParaRPr lang="en-US" sz="2000" dirty="0"/>
          </a:p>
        </p:txBody>
      </p:sp>
      <p:pic>
        <p:nvPicPr>
          <p:cNvPr id="4" name="Picture 3"/>
          <p:cNvPicPr>
            <a:picLocks noChangeAspect="1"/>
          </p:cNvPicPr>
          <p:nvPr/>
        </p:nvPicPr>
        <p:blipFill rotWithShape="1">
          <a:blip r:embed="rId1"/>
          <a:srcRect t="7333" b="25251"/>
          <a:stretch>
            <a:fillRect/>
          </a:stretch>
        </p:blipFill>
        <p:spPr>
          <a:xfrm>
            <a:off x="4857751" y="1128714"/>
            <a:ext cx="7334250" cy="414337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585788" y="271463"/>
            <a:ext cx="10564773" cy="64150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p:cNvSpPr>
            <a:spLocks noGrp="1" noRot="1" noChangeAspect="1" noMove="1" noResize="1" noEditPoints="1" noAdjustHandles="1" noChangeArrowheads="1" noChangeShapeType="1" noTextEdit="1"/>
          </p:cNvSpPr>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0"/>
          <p:cNvCxnSpPr>
            <a:cxnSpLocks noGrp="1" noRot="1" noChangeAspect="1" noMove="1" noResize="1" noEditPoints="1" noAdjustHandles="1" noChangeArrowheads="1" noChangeShapeType="1"/>
          </p:cNvCxnSpPr>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3610" y="2121763"/>
            <a:ext cx="3822192" cy="3773010"/>
          </a:xfrm>
        </p:spPr>
        <p:txBody>
          <a:bodyPr>
            <a:normAutofit/>
          </a:bodyPr>
          <a:lstStyle/>
          <a:p>
            <a:pPr marL="0" indent="0">
              <a:buNone/>
            </a:pPr>
            <a:r>
              <a:rPr lang="en-US" sz="2000">
                <a:solidFill>
                  <a:schemeClr val="bg1"/>
                </a:solidFill>
              </a:rPr>
              <a:t>2.) Exploratory Data Analysis where we have performed several tasks like: - Extracting data into colab, reading the data and understanding the basic information like columns, datatypes, finding null values.</a:t>
            </a:r>
            <a:endParaRPr lang="en-US" sz="2000">
              <a:solidFill>
                <a:schemeClr val="bg1"/>
              </a:solidFill>
            </a:endParaRPr>
          </a:p>
          <a:p>
            <a:pPr marL="0" indent="0">
              <a:buNone/>
            </a:pPr>
            <a:endParaRPr lang="en-US" sz="2000">
              <a:solidFill>
                <a:schemeClr val="bg1"/>
              </a:solidFill>
            </a:endParaRPr>
          </a:p>
          <a:p>
            <a:pPr marL="0" indent="0">
              <a:buNone/>
            </a:pPr>
            <a:endParaRPr lang="en-US" sz="2000">
              <a:solidFill>
                <a:schemeClr val="bg1"/>
              </a:solidFill>
            </a:endParaRPr>
          </a:p>
        </p:txBody>
      </p:sp>
      <p:pic>
        <p:nvPicPr>
          <p:cNvPr id="4" name="Picture 3"/>
          <p:cNvPicPr>
            <a:picLocks noChangeAspect="1"/>
          </p:cNvPicPr>
          <p:nvPr/>
        </p:nvPicPr>
        <p:blipFill>
          <a:blip r:embed="rId1"/>
          <a:stretch>
            <a:fillRect/>
          </a:stretch>
        </p:blipFill>
        <p:spPr>
          <a:xfrm>
            <a:off x="5110716" y="720861"/>
            <a:ext cx="6596652" cy="52608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Dataset Schema</a:t>
            </a:r>
            <a:endParaRPr lang="en-US"/>
          </a:p>
        </p:txBody>
      </p:sp>
      <p:pic>
        <p:nvPicPr>
          <p:cNvPr id="4" name="Content Placeholder 3"/>
          <p:cNvPicPr>
            <a:picLocks noChangeAspect="1"/>
          </p:cNvPicPr>
          <p:nvPr>
            <p:ph idx="1"/>
          </p:nvPr>
        </p:nvPicPr>
        <p:blipFill>
          <a:blip r:embed="rId1"/>
          <a:stretch>
            <a:fillRect/>
          </a:stretch>
        </p:blipFill>
        <p:spPr>
          <a:xfrm>
            <a:off x="5518785" y="365125"/>
            <a:ext cx="5835650" cy="6067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Top Corners Rounded 13"/>
          <p:cNvSpPr>
            <a:spLocks noGrp="1" noRot="1" noChangeAspect="1" noMove="1" noResize="1" noEditPoints="1" noAdjustHandles="1" noChangeArrowheads="1" noChangeShapeType="1" noTextEdit="1"/>
          </p:cNvSpPr>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Top Corners Rounded 15"/>
          <p:cNvSpPr>
            <a:spLocks noGrp="1" noRot="1" noChangeAspect="1" noMove="1" noResize="1" noEditPoints="1" noAdjustHandles="1" noChangeArrowheads="1" noChangeShapeType="1" noTextEdit="1"/>
          </p:cNvSpPr>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21733" y="2834809"/>
            <a:ext cx="4092951" cy="3042099"/>
          </a:xfrm>
        </p:spPr>
        <p:txBody>
          <a:bodyPr anchor="t">
            <a:normAutofit/>
          </a:bodyPr>
          <a:lstStyle/>
          <a:p>
            <a:r>
              <a:rPr lang="en-US" sz="2000" dirty="0">
                <a:solidFill>
                  <a:schemeClr val="bg1"/>
                </a:solidFill>
              </a:rPr>
              <a:t>Three steps we used in EDA are:</a:t>
            </a:r>
            <a:endParaRPr lang="en-US" sz="2000" dirty="0">
              <a:solidFill>
                <a:schemeClr val="bg1"/>
              </a:solidFill>
            </a:endParaRPr>
          </a:p>
          <a:p>
            <a:pPr marL="0" indent="0">
              <a:buNone/>
            </a:pPr>
            <a:r>
              <a:rPr lang="en-US" sz="2000" dirty="0">
                <a:solidFill>
                  <a:schemeClr val="bg1"/>
                </a:solidFill>
              </a:rPr>
              <a:t>a.) Graphical Representation of column for overall rating </a:t>
            </a:r>
            <a:endParaRPr lang="en-US" sz="2000" dirty="0">
              <a:solidFill>
                <a:schemeClr val="bg1"/>
              </a:solidFill>
            </a:endParaRPr>
          </a:p>
          <a:p>
            <a:pPr marL="0" indent="0">
              <a:buNone/>
            </a:pPr>
            <a:endParaRPr lang="en-US" sz="2000" dirty="0">
              <a:solidFill>
                <a:schemeClr val="bg1"/>
              </a:solidFill>
            </a:endParaRPr>
          </a:p>
          <a:p>
            <a:endParaRPr lang="en-US" sz="2000" dirty="0">
              <a:solidFill>
                <a:schemeClr val="bg1"/>
              </a:solidFill>
            </a:endParaRPr>
          </a:p>
        </p:txBody>
      </p:sp>
      <p:pic>
        <p:nvPicPr>
          <p:cNvPr id="4" name="Picture 3"/>
          <p:cNvPicPr>
            <a:picLocks noChangeAspect="1"/>
          </p:cNvPicPr>
          <p:nvPr/>
        </p:nvPicPr>
        <p:blipFill>
          <a:blip r:embed="rId1"/>
          <a:stretch>
            <a:fillRect/>
          </a:stretch>
        </p:blipFill>
        <p:spPr>
          <a:xfrm>
            <a:off x="5203767" y="1256998"/>
            <a:ext cx="6542117" cy="41869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p:cNvSpPr>
            <a:spLocks noGrp="1" noRot="1" noChangeAspect="1" noMove="1" noResize="1" noEditPoints="1" noAdjustHandles="1" noChangeArrowheads="1" noChangeShapeType="1" noTextEdit="1"/>
          </p:cNvSpPr>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10"/>
          <p:cNvSpPr>
            <a:spLocks noGrp="1" noRot="1" noChangeAspect="1" noMove="1" noResize="1" noEditPoints="1" noAdjustHandles="1" noChangeArrowheads="1" noChangeShapeType="1" noTextEdit="1"/>
          </p:cNvSpPr>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p:cNvCxnSpPr>
            <a:cxnSpLocks noGrp="1" noRot="1" noChangeAspect="1" noMove="1" noResize="1" noEditPoints="1" noAdjustHandles="1" noChangeArrowheads="1" noChangeShapeType="1"/>
          </p:cNvCxnSpPr>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21733" y="2834809"/>
            <a:ext cx="4092951" cy="3042099"/>
          </a:xfrm>
        </p:spPr>
        <p:txBody>
          <a:bodyPr anchor="t">
            <a:normAutofit/>
          </a:bodyPr>
          <a:lstStyle/>
          <a:p>
            <a:r>
              <a:rPr lang="en-US" sz="2000" b="1" dirty="0">
                <a:solidFill>
                  <a:schemeClr val="bg1"/>
                </a:solidFill>
              </a:rPr>
              <a:t>b) Getting the count of most common words</a:t>
            </a:r>
            <a:endParaRPr lang="en-US" sz="2000" b="1" dirty="0">
              <a:solidFill>
                <a:schemeClr val="bg1"/>
              </a:solidFill>
            </a:endParaRPr>
          </a:p>
          <a:p>
            <a:endParaRPr lang="en-US" sz="2000" b="1" dirty="0">
              <a:solidFill>
                <a:schemeClr val="bg1"/>
              </a:solidFill>
            </a:endParaRPr>
          </a:p>
        </p:txBody>
      </p:sp>
      <p:pic>
        <p:nvPicPr>
          <p:cNvPr id="2" name="Picture 1" descr="Screen Shot 2020-02-25 at 5.37.39 PM"/>
          <p:cNvPicPr>
            <a:picLocks noChangeAspect="1"/>
          </p:cNvPicPr>
          <p:nvPr/>
        </p:nvPicPr>
        <p:blipFill>
          <a:blip r:embed="rId1"/>
          <a:srcRect r="40156"/>
          <a:stretch>
            <a:fillRect/>
          </a:stretch>
        </p:blipFill>
        <p:spPr>
          <a:xfrm>
            <a:off x="6179185" y="669925"/>
            <a:ext cx="2088515" cy="5971540"/>
          </a:xfrm>
          <a:prstGeom prst="rect">
            <a:avLst/>
          </a:prstGeom>
        </p:spPr>
      </p:pic>
      <p:pic>
        <p:nvPicPr>
          <p:cNvPr id="6" name="Picture 5" descr="Screen Shot 2020-02-25 at 5.51.52 PM"/>
          <p:cNvPicPr>
            <a:picLocks noChangeAspect="1"/>
          </p:cNvPicPr>
          <p:nvPr/>
        </p:nvPicPr>
        <p:blipFill>
          <a:blip r:embed="rId2"/>
          <a:srcRect l="16597" r="50661"/>
          <a:stretch>
            <a:fillRect/>
          </a:stretch>
        </p:blipFill>
        <p:spPr>
          <a:xfrm>
            <a:off x="8152765" y="669925"/>
            <a:ext cx="1477010" cy="59004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7534630" y="0"/>
            <a:ext cx="465736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3"/>
          <p:cNvSpPr>
            <a:spLocks noGrp="1" noRot="1" noChangeAspect="1" noMove="1" noResize="1" noEditPoints="1" noAdjustHandles="1" noChangeArrowheads="1" noChangeShapeType="1" noTextEdit="1"/>
          </p:cNvSpPr>
          <p:nvPr/>
        </p:nvSpPr>
        <p:spPr>
          <a:xfrm>
            <a:off x="8128990" y="226898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tretch>
            <a:fillRect/>
          </a:stretch>
        </p:blipFill>
        <p:spPr>
          <a:xfrm>
            <a:off x="422910" y="1127760"/>
            <a:ext cx="6943725" cy="1770380"/>
          </a:xfrm>
          <a:prstGeom prst="rect">
            <a:avLst/>
          </a:prstGeom>
        </p:spPr>
      </p:pic>
      <p:pic>
        <p:nvPicPr>
          <p:cNvPr id="5" name="Picture 4"/>
          <p:cNvPicPr>
            <a:picLocks noChangeAspect="1"/>
          </p:cNvPicPr>
          <p:nvPr/>
        </p:nvPicPr>
        <p:blipFill>
          <a:blip r:embed="rId2"/>
          <a:stretch>
            <a:fillRect/>
          </a:stretch>
        </p:blipFill>
        <p:spPr>
          <a:xfrm>
            <a:off x="422910" y="2898140"/>
            <a:ext cx="6943725" cy="2846705"/>
          </a:xfrm>
          <a:prstGeom prst="rect">
            <a:avLst/>
          </a:prstGeom>
        </p:spPr>
      </p:pic>
      <p:sp>
        <p:nvSpPr>
          <p:cNvPr id="3" name="Content Placeholder 2"/>
          <p:cNvSpPr>
            <a:spLocks noGrp="1"/>
          </p:cNvSpPr>
          <p:nvPr>
            <p:ph idx="1"/>
          </p:nvPr>
        </p:nvSpPr>
        <p:spPr>
          <a:xfrm>
            <a:off x="8128938" y="2474868"/>
            <a:ext cx="2916410" cy="3739664"/>
          </a:xfrm>
        </p:spPr>
        <p:txBody>
          <a:bodyPr>
            <a:normAutofit/>
          </a:bodyPr>
          <a:lstStyle/>
          <a:p>
            <a:r>
              <a:rPr lang="en-US" sz="1800" b="1"/>
              <a:t>C) Categorizing the length of reviews</a:t>
            </a:r>
            <a:endParaRPr lang="en-US" sz="1800" b="1"/>
          </a:p>
          <a:p>
            <a:endParaRPr lang="en-US" sz="18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1517</Words>
  <Application>WPS Presentation</Application>
  <PresentationFormat>Widescreen</PresentationFormat>
  <Paragraphs>69</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Calibri</vt:lpstr>
      <vt:lpstr>Helvetica Neue</vt:lpstr>
      <vt:lpstr>Calibri Light</vt:lpstr>
      <vt:lpstr>微软雅黑</vt:lpstr>
      <vt:lpstr>PingFang SC</vt:lpstr>
      <vt:lpstr>Arial Unicode MS</vt:lpstr>
      <vt:lpstr>Songti SC</vt:lpstr>
      <vt:lpstr>Calibri</vt:lpstr>
      <vt:lpstr>Office Theme</vt:lpstr>
      <vt:lpstr>610 Big Data Analytics  Final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610 Big Data Analytics  Final Project</dc:title>
  <dc:creator>Kalagotla, Kalyan Babu</dc:creator>
  <cp:lastModifiedBy>riyashah</cp:lastModifiedBy>
  <cp:revision>5</cp:revision>
  <dcterms:created xsi:type="dcterms:W3CDTF">2020-02-26T00:13:12Z</dcterms:created>
  <dcterms:modified xsi:type="dcterms:W3CDTF">2020-02-26T00:13:12Z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1033-1.9.0.3020</vt:lpwstr>
  </property>
</Properties>
</file>